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2" r:id="rId3"/>
    <p:sldMasterId id="2147483756" r:id="rId4"/>
  </p:sldMasterIdLst>
  <p:notesMasterIdLst>
    <p:notesMasterId r:id="rId12"/>
  </p:notesMasterIdLst>
  <p:sldIdLst>
    <p:sldId id="256" r:id="rId5"/>
    <p:sldId id="285" r:id="rId6"/>
    <p:sldId id="288" r:id="rId7"/>
    <p:sldId id="311" r:id="rId8"/>
    <p:sldId id="312" r:id="rId9"/>
    <p:sldId id="313" r:id="rId10"/>
    <p:sldId id="30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DEEFF"/>
    <a:srgbClr val="C17529"/>
    <a:srgbClr val="595959"/>
    <a:srgbClr val="E2AC76"/>
    <a:srgbClr val="3B2C24"/>
    <a:srgbClr val="BDBDBD"/>
    <a:srgbClr val="A78470"/>
    <a:srgbClr val="AC5600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950" autoAdjust="0"/>
  </p:normalViewPr>
  <p:slideViewPr>
    <p:cSldViewPr>
      <p:cViewPr>
        <p:scale>
          <a:sx n="64" d="100"/>
          <a:sy n="64" d="100"/>
        </p:scale>
        <p:origin x="-1141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175E6-86BE-48CA-A4BA-7C9AB28145E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7071-D094-4B44-9D29-460D42005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0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5532-B6EE-4A6D-B698-9C0A8E66E2E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1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4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2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81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5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0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27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80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8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0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0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25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74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1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5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54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50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5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01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96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8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86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98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77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9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25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00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5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33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37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56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03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53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58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87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8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3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5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0854-F17A-4C64-932A-7A8946FB8AD2}" type="datetimeFigureOut">
              <a:rPr lang="en-US" smtClean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B7F4-D4F0-42B6-B7C3-AAB08125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9B89-C5F6-418B-9703-0FBD86D36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A592-CBCF-4664-84AC-E4C585609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8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950F-1808-45F1-AFA0-7C5B27BAC8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AF6C5-D977-443E-9563-890D26824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5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BB67-4346-4255-9CAB-9CBBB0D8DB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34DF-5671-4D4F-89F1-F18930234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777" y="1366065"/>
            <a:ext cx="5258505" cy="505179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0599" y="6536377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700" i="1" dirty="0" smtClean="0">
                <a:solidFill>
                  <a:srgbClr val="0070C0"/>
                </a:solidFill>
                <a:latin typeface="Arial Narrow" pitchFamily="34" charset="0"/>
              </a:rPr>
              <a:t>member  of</a:t>
            </a:r>
            <a:endParaRPr lang="en-MY" sz="7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35" y="6181636"/>
            <a:ext cx="441341" cy="4413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5695" y="3276600"/>
            <a:ext cx="36583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defRPr/>
            </a:pPr>
            <a:endParaRPr lang="en-US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algn="ctr">
              <a:buClr>
                <a:srgbClr val="FF0000"/>
              </a:buClr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PRODUCT REGISTRATION</a:t>
            </a:r>
          </a:p>
          <a:p>
            <a:pPr algn="ctr">
              <a:buClr>
                <a:srgbClr val="FF0000"/>
              </a:buClr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&amp;</a:t>
            </a:r>
          </a:p>
          <a:p>
            <a:pPr algn="ctr">
              <a:buClr>
                <a:srgbClr val="FF0000"/>
              </a:buClr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COSMETICS NOTIFICATION</a:t>
            </a:r>
            <a:endParaRPr lang="en-MY" sz="20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3" y="6093296"/>
            <a:ext cx="1380873" cy="8287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3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397" y="152400"/>
            <a:ext cx="747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DIRECT SELLING WORKSHOP</a:t>
            </a:r>
            <a:endParaRPr lang="en-US" sz="2000" spc="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1200" spc="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r>
              <a:rPr lang="en-US" sz="1200" spc="600" baseline="30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1200" spc="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- 30</a:t>
            </a:r>
            <a:r>
              <a:rPr lang="en-US" sz="1200" spc="600" baseline="30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1200" spc="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November 2016</a:t>
            </a:r>
            <a:endParaRPr lang="en-US" sz="2000" spc="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9488" y="1143000"/>
            <a:ext cx="1818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endParaRPr lang="en-US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5695" y="1195756"/>
            <a:ext cx="3658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Presentation</a:t>
            </a:r>
            <a:endParaRPr lang="en-MY" sz="20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6" name="TextBox 635"/>
          <p:cNvSpPr txBox="1"/>
          <p:nvPr/>
        </p:nvSpPr>
        <p:spPr>
          <a:xfrm>
            <a:off x="352336" y="228600"/>
            <a:ext cx="841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NEED PRODUCT REGISTRATION AND NOTIFICATION?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14400"/>
            <a:ext cx="9144000" cy="6096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525" name="Picture 5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1648938" cy="1648938"/>
          </a:xfrm>
          <a:prstGeom prst="rect">
            <a:avLst/>
          </a:prstGeom>
        </p:spPr>
      </p:pic>
      <p:pic>
        <p:nvPicPr>
          <p:cNvPr id="526" name="Picture 5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0002"/>
            <a:ext cx="1648938" cy="1648938"/>
          </a:xfrm>
          <a:prstGeom prst="rect">
            <a:avLst/>
          </a:prstGeom>
        </p:spPr>
      </p:pic>
      <p:pic>
        <p:nvPicPr>
          <p:cNvPr id="527" name="Picture 5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27862"/>
            <a:ext cx="1648938" cy="1648938"/>
          </a:xfrm>
          <a:prstGeom prst="rect">
            <a:avLst/>
          </a:prstGeom>
        </p:spPr>
      </p:pic>
      <p:pic>
        <p:nvPicPr>
          <p:cNvPr id="528" name="Picture 5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33409"/>
            <a:ext cx="1648938" cy="16489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72938" y="1554203"/>
            <a:ext cx="3794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 OUR CONSUMERS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3124200" y="2590800"/>
            <a:ext cx="491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INSTIL CONFIDENCE – A GUARANTEE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3200400" y="3810000"/>
            <a:ext cx="4956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PROUD OF HIGH QUALITY PRODUCTS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3223727" y="5157823"/>
            <a:ext cx="4085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REQUIREMENTS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061" y="1142999"/>
            <a:ext cx="9141503" cy="396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6565" y="2514600"/>
            <a:ext cx="7974468" cy="2308541"/>
            <a:chOff x="641203" y="783012"/>
            <a:chExt cx="7974468" cy="46707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ight Arrow 4"/>
            <p:cNvSpPr/>
            <p:nvPr/>
          </p:nvSpPr>
          <p:spPr>
            <a:xfrm>
              <a:off x="641203" y="783012"/>
              <a:ext cx="4886047" cy="2537142"/>
            </a:xfrm>
            <a:custGeom>
              <a:avLst/>
              <a:gdLst>
                <a:gd name="connsiteX0" fmla="*/ 0 w 4807220"/>
                <a:gd name="connsiteY0" fmla="*/ 708814 h 2537142"/>
                <a:gd name="connsiteX1" fmla="*/ 3110100 w 4807220"/>
                <a:gd name="connsiteY1" fmla="*/ 708814 h 2537142"/>
                <a:gd name="connsiteX2" fmla="*/ 3110100 w 4807220"/>
                <a:gd name="connsiteY2" fmla="*/ 0 h 2537142"/>
                <a:gd name="connsiteX3" fmla="*/ 4807220 w 4807220"/>
                <a:gd name="connsiteY3" fmla="*/ 1268571 h 2537142"/>
                <a:gd name="connsiteX4" fmla="*/ 3110100 w 4807220"/>
                <a:gd name="connsiteY4" fmla="*/ 2537142 h 2537142"/>
                <a:gd name="connsiteX5" fmla="*/ 3110100 w 4807220"/>
                <a:gd name="connsiteY5" fmla="*/ 1828328 h 2537142"/>
                <a:gd name="connsiteX6" fmla="*/ 0 w 4807220"/>
                <a:gd name="connsiteY6" fmla="*/ 1828328 h 2537142"/>
                <a:gd name="connsiteX7" fmla="*/ 0 w 4807220"/>
                <a:gd name="connsiteY7" fmla="*/ 708814 h 2537142"/>
                <a:gd name="connsiteX0" fmla="*/ 0 w 4838751"/>
                <a:gd name="connsiteY0" fmla="*/ 708814 h 2537142"/>
                <a:gd name="connsiteX1" fmla="*/ 3110100 w 4838751"/>
                <a:gd name="connsiteY1" fmla="*/ 708814 h 2537142"/>
                <a:gd name="connsiteX2" fmla="*/ 3110100 w 4838751"/>
                <a:gd name="connsiteY2" fmla="*/ 0 h 2537142"/>
                <a:gd name="connsiteX3" fmla="*/ 4838751 w 4838751"/>
                <a:gd name="connsiteY3" fmla="*/ 1284336 h 2537142"/>
                <a:gd name="connsiteX4" fmla="*/ 3110100 w 4838751"/>
                <a:gd name="connsiteY4" fmla="*/ 2537142 h 2537142"/>
                <a:gd name="connsiteX5" fmla="*/ 3110100 w 4838751"/>
                <a:gd name="connsiteY5" fmla="*/ 1828328 h 2537142"/>
                <a:gd name="connsiteX6" fmla="*/ 0 w 4838751"/>
                <a:gd name="connsiteY6" fmla="*/ 1828328 h 2537142"/>
                <a:gd name="connsiteX7" fmla="*/ 0 w 4838751"/>
                <a:gd name="connsiteY7" fmla="*/ 708814 h 2537142"/>
                <a:gd name="connsiteX0" fmla="*/ 0 w 4886047"/>
                <a:gd name="connsiteY0" fmla="*/ 708814 h 2537142"/>
                <a:gd name="connsiteX1" fmla="*/ 3110100 w 4886047"/>
                <a:gd name="connsiteY1" fmla="*/ 708814 h 2537142"/>
                <a:gd name="connsiteX2" fmla="*/ 3110100 w 4886047"/>
                <a:gd name="connsiteY2" fmla="*/ 0 h 2537142"/>
                <a:gd name="connsiteX3" fmla="*/ 4886047 w 4886047"/>
                <a:gd name="connsiteY3" fmla="*/ 1331632 h 2537142"/>
                <a:gd name="connsiteX4" fmla="*/ 3110100 w 4886047"/>
                <a:gd name="connsiteY4" fmla="*/ 2537142 h 2537142"/>
                <a:gd name="connsiteX5" fmla="*/ 3110100 w 4886047"/>
                <a:gd name="connsiteY5" fmla="*/ 1828328 h 2537142"/>
                <a:gd name="connsiteX6" fmla="*/ 0 w 4886047"/>
                <a:gd name="connsiteY6" fmla="*/ 1828328 h 2537142"/>
                <a:gd name="connsiteX7" fmla="*/ 0 w 4886047"/>
                <a:gd name="connsiteY7" fmla="*/ 708814 h 253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6047" h="2537142">
                  <a:moveTo>
                    <a:pt x="0" y="708814"/>
                  </a:moveTo>
                  <a:lnTo>
                    <a:pt x="3110100" y="708814"/>
                  </a:lnTo>
                  <a:lnTo>
                    <a:pt x="3110100" y="0"/>
                  </a:lnTo>
                  <a:lnTo>
                    <a:pt x="4886047" y="1331632"/>
                  </a:lnTo>
                  <a:lnTo>
                    <a:pt x="3110100" y="2537142"/>
                  </a:lnTo>
                  <a:lnTo>
                    <a:pt x="3110100" y="1828328"/>
                  </a:lnTo>
                  <a:lnTo>
                    <a:pt x="0" y="1828328"/>
                  </a:lnTo>
                  <a:lnTo>
                    <a:pt x="0" y="70881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perspectiveRelaxed"/>
              <a:lightRig rig="soft" dir="t">
                <a:rot lat="0" lon="0" rev="1800000"/>
              </a:lightRig>
            </a:scene3d>
            <a:sp3d extrusionH="508000" prstMaterial="plastic"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ight Arrow 4"/>
            <p:cNvSpPr/>
            <p:nvPr/>
          </p:nvSpPr>
          <p:spPr>
            <a:xfrm flipH="1">
              <a:off x="3729624" y="2916612"/>
              <a:ext cx="4886047" cy="2537142"/>
            </a:xfrm>
            <a:custGeom>
              <a:avLst/>
              <a:gdLst>
                <a:gd name="connsiteX0" fmla="*/ 0 w 4807220"/>
                <a:gd name="connsiteY0" fmla="*/ 708814 h 2537142"/>
                <a:gd name="connsiteX1" fmla="*/ 3110100 w 4807220"/>
                <a:gd name="connsiteY1" fmla="*/ 708814 h 2537142"/>
                <a:gd name="connsiteX2" fmla="*/ 3110100 w 4807220"/>
                <a:gd name="connsiteY2" fmla="*/ 0 h 2537142"/>
                <a:gd name="connsiteX3" fmla="*/ 4807220 w 4807220"/>
                <a:gd name="connsiteY3" fmla="*/ 1268571 h 2537142"/>
                <a:gd name="connsiteX4" fmla="*/ 3110100 w 4807220"/>
                <a:gd name="connsiteY4" fmla="*/ 2537142 h 2537142"/>
                <a:gd name="connsiteX5" fmla="*/ 3110100 w 4807220"/>
                <a:gd name="connsiteY5" fmla="*/ 1828328 h 2537142"/>
                <a:gd name="connsiteX6" fmla="*/ 0 w 4807220"/>
                <a:gd name="connsiteY6" fmla="*/ 1828328 h 2537142"/>
                <a:gd name="connsiteX7" fmla="*/ 0 w 4807220"/>
                <a:gd name="connsiteY7" fmla="*/ 708814 h 2537142"/>
                <a:gd name="connsiteX0" fmla="*/ 0 w 4838751"/>
                <a:gd name="connsiteY0" fmla="*/ 708814 h 2537142"/>
                <a:gd name="connsiteX1" fmla="*/ 3110100 w 4838751"/>
                <a:gd name="connsiteY1" fmla="*/ 708814 h 2537142"/>
                <a:gd name="connsiteX2" fmla="*/ 3110100 w 4838751"/>
                <a:gd name="connsiteY2" fmla="*/ 0 h 2537142"/>
                <a:gd name="connsiteX3" fmla="*/ 4838751 w 4838751"/>
                <a:gd name="connsiteY3" fmla="*/ 1284336 h 2537142"/>
                <a:gd name="connsiteX4" fmla="*/ 3110100 w 4838751"/>
                <a:gd name="connsiteY4" fmla="*/ 2537142 h 2537142"/>
                <a:gd name="connsiteX5" fmla="*/ 3110100 w 4838751"/>
                <a:gd name="connsiteY5" fmla="*/ 1828328 h 2537142"/>
                <a:gd name="connsiteX6" fmla="*/ 0 w 4838751"/>
                <a:gd name="connsiteY6" fmla="*/ 1828328 h 2537142"/>
                <a:gd name="connsiteX7" fmla="*/ 0 w 4838751"/>
                <a:gd name="connsiteY7" fmla="*/ 708814 h 2537142"/>
                <a:gd name="connsiteX0" fmla="*/ 0 w 4886047"/>
                <a:gd name="connsiteY0" fmla="*/ 708814 h 2537142"/>
                <a:gd name="connsiteX1" fmla="*/ 3110100 w 4886047"/>
                <a:gd name="connsiteY1" fmla="*/ 708814 h 2537142"/>
                <a:gd name="connsiteX2" fmla="*/ 3110100 w 4886047"/>
                <a:gd name="connsiteY2" fmla="*/ 0 h 2537142"/>
                <a:gd name="connsiteX3" fmla="*/ 4886047 w 4886047"/>
                <a:gd name="connsiteY3" fmla="*/ 1331632 h 2537142"/>
                <a:gd name="connsiteX4" fmla="*/ 3110100 w 4886047"/>
                <a:gd name="connsiteY4" fmla="*/ 2537142 h 2537142"/>
                <a:gd name="connsiteX5" fmla="*/ 3110100 w 4886047"/>
                <a:gd name="connsiteY5" fmla="*/ 1828328 h 2537142"/>
                <a:gd name="connsiteX6" fmla="*/ 0 w 4886047"/>
                <a:gd name="connsiteY6" fmla="*/ 1828328 h 2537142"/>
                <a:gd name="connsiteX7" fmla="*/ 0 w 4886047"/>
                <a:gd name="connsiteY7" fmla="*/ 708814 h 253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6047" h="2537142">
                  <a:moveTo>
                    <a:pt x="0" y="708814"/>
                  </a:moveTo>
                  <a:lnTo>
                    <a:pt x="3110100" y="708814"/>
                  </a:lnTo>
                  <a:lnTo>
                    <a:pt x="3110100" y="0"/>
                  </a:lnTo>
                  <a:lnTo>
                    <a:pt x="4886047" y="1331632"/>
                  </a:lnTo>
                  <a:lnTo>
                    <a:pt x="3110100" y="2537142"/>
                  </a:lnTo>
                  <a:lnTo>
                    <a:pt x="3110100" y="1828328"/>
                  </a:lnTo>
                  <a:lnTo>
                    <a:pt x="0" y="1828328"/>
                  </a:lnTo>
                  <a:lnTo>
                    <a:pt x="0" y="7088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perspectiveRelaxed"/>
              <a:lightRig rig="soft" dir="t">
                <a:rot lat="0" lon="0" rev="1800000"/>
              </a:lightRig>
            </a:scene3d>
            <a:sp3d extrusionH="508000" prstMaterial="plastic"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33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010" y="209490"/>
            <a:ext cx="869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REGULATIONS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43911" y="659639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700" i="1" dirty="0" smtClean="0">
                <a:solidFill>
                  <a:srgbClr val="0070C0"/>
                </a:solidFill>
                <a:latin typeface="Arial Narrow" pitchFamily="34" charset="0"/>
              </a:rPr>
              <a:t>member  of</a:t>
            </a:r>
            <a:endParaRPr lang="en-MY" sz="7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47" y="6241649"/>
            <a:ext cx="441341" cy="441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3" y="6093296"/>
            <a:ext cx="1380873" cy="8287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906" y="2038290"/>
            <a:ext cx="6400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Drug and Cosmetics Regulations 1984</a:t>
            </a:r>
            <a:endParaRPr lang="en-MY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6200" y="5314890"/>
            <a:ext cx="487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Act 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Regulations 1983 </a:t>
            </a:r>
            <a:endParaRPr lang="en-MY" sz="20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061" y="762000"/>
            <a:ext cx="9141503" cy="396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33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010" y="228600"/>
            <a:ext cx="869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DRUG AND COSMETICS REGULATIONS 1984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43911" y="659639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700" i="1" dirty="0" smtClean="0">
                <a:solidFill>
                  <a:srgbClr val="0070C0"/>
                </a:solidFill>
                <a:latin typeface="Arial Narrow" pitchFamily="34" charset="0"/>
              </a:rPr>
              <a:t>member  of</a:t>
            </a:r>
            <a:endParaRPr lang="en-MY" sz="7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47" y="6241649"/>
            <a:ext cx="441341" cy="441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3" y="6093296"/>
            <a:ext cx="1380873" cy="828783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3390900" y="1371600"/>
            <a:ext cx="2362200" cy="762002"/>
          </a:xfrm>
          <a:prstGeom prst="flowChartAlternateProcess">
            <a:avLst/>
          </a:prstGeom>
          <a:solidFill>
            <a:srgbClr val="BDEE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390900" y="2514599"/>
            <a:ext cx="2362200" cy="609600"/>
          </a:xfrm>
          <a:prstGeom prst="flowChartProcess">
            <a:avLst/>
          </a:prstGeom>
          <a:solidFill>
            <a:srgbClr val="BDEE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390900" y="3505201"/>
            <a:ext cx="2362200" cy="1066798"/>
          </a:xfrm>
          <a:prstGeom prst="flowChartDecision">
            <a:avLst/>
          </a:prstGeom>
          <a:solidFill>
            <a:srgbClr val="BDEE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457200" y="4952998"/>
            <a:ext cx="2362200" cy="762002"/>
          </a:xfrm>
          <a:prstGeom prst="flowChartAlternateProcess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6400800" y="4952998"/>
            <a:ext cx="2362200" cy="762002"/>
          </a:xfrm>
          <a:prstGeom prst="flowChartAlternateProcess">
            <a:avLst/>
          </a:prstGeom>
          <a:solidFill>
            <a:srgbClr val="BDEE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REQUIRED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stCxn id="4" idx="2"/>
            <a:endCxn id="7" idx="0"/>
          </p:cNvCxnSpPr>
          <p:nvPr/>
        </p:nvCxnSpPr>
        <p:spPr>
          <a:xfrm>
            <a:off x="4572000" y="2133602"/>
            <a:ext cx="0" cy="38099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72000" y="3124202"/>
            <a:ext cx="0" cy="38099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600200" y="4038600"/>
            <a:ext cx="0" cy="914396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600200" y="4038600"/>
            <a:ext cx="1828800" cy="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753100" y="4038601"/>
            <a:ext cx="17907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543800" y="4038602"/>
            <a:ext cx="0" cy="914396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0"/>
            <a:ext cx="685800" cy="6858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143">
            <a:off x="1974038" y="3461583"/>
            <a:ext cx="583363" cy="583363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5883952" y="1905808"/>
            <a:ext cx="2955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A6A6A"/>
                </a:solidFill>
                <a:latin typeface="arial"/>
              </a:rPr>
              <a:t>National Pharmaceutical Regulatory Agency</a:t>
            </a:r>
            <a:endParaRPr lang="en-US" dirty="0"/>
          </a:p>
        </p:txBody>
      </p:sp>
      <p:pic>
        <p:nvPicPr>
          <p:cNvPr id="4098" name="Picture 2" descr="http://www.npra.gov.my/images/Images/logo/npra_sma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52139"/>
            <a:ext cx="1752600" cy="6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061" y="762000"/>
            <a:ext cx="9141503" cy="396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33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8405" y="209490"/>
            <a:ext cx="434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REGISTRATION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43911" y="659639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700" i="1" dirty="0" smtClean="0">
                <a:solidFill>
                  <a:srgbClr val="0070C0"/>
                </a:solidFill>
                <a:latin typeface="Arial Narrow" pitchFamily="34" charset="0"/>
              </a:rPr>
              <a:t>member  of</a:t>
            </a:r>
            <a:endParaRPr lang="en-MY" sz="7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47" y="6241649"/>
            <a:ext cx="441341" cy="441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3" y="6093296"/>
            <a:ext cx="1380873" cy="8287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30777" y="990600"/>
            <a:ext cx="83376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b="1" dirty="0" smtClean="0">
                <a:latin typeface="arial"/>
              </a:rPr>
              <a:t>THE PROCESS</a:t>
            </a:r>
          </a:p>
          <a:p>
            <a:pPr>
              <a:buClr>
                <a:srgbClr val="FF0000"/>
              </a:buClr>
            </a:pPr>
            <a:endParaRPr lang="en-US" sz="6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ASEAN Harmonization by 2020</a:t>
            </a:r>
          </a:p>
          <a:p>
            <a:pPr>
              <a:buClr>
                <a:srgbClr val="FF0000"/>
              </a:buClr>
            </a:pPr>
            <a:endParaRPr lang="en-US" sz="6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Traditional Medicine &amp; Health Supplements (THMS)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6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Pre-Market Approval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6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Online Registration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6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For Manufacturers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/>
              </a:rPr>
              <a:t>Good Manufacturing Practices (GMP) </a:t>
            </a:r>
            <a:r>
              <a:rPr lang="en-US" dirty="0" smtClean="0">
                <a:latin typeface="arial"/>
              </a:rPr>
              <a:t>certified before submission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6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For Distributors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/>
              </a:rPr>
              <a:t>Good Distributor Practices (GDP) certified before submission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57200" y="4246636"/>
            <a:ext cx="83376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b="1" dirty="0" smtClean="0">
                <a:latin typeface="arial"/>
              </a:rPr>
              <a:t>THE APPROVAL</a:t>
            </a:r>
          </a:p>
          <a:p>
            <a:pPr>
              <a:buClr>
                <a:srgbClr val="FF0000"/>
              </a:buClr>
            </a:pPr>
            <a:endParaRPr lang="en-US" sz="6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MAL Number</a:t>
            </a:r>
            <a:endParaRPr lang="en-US" sz="6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6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MAL required for</a:t>
            </a:r>
          </a:p>
          <a:p>
            <a:pPr>
              <a:buClr>
                <a:srgbClr val="FF0000"/>
              </a:buClr>
            </a:pPr>
            <a:r>
              <a:rPr lang="en-US" dirty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    importation</a:t>
            </a:r>
          </a:p>
          <a:p>
            <a:pPr>
              <a:buClr>
                <a:srgbClr val="FF0000"/>
              </a:buClr>
            </a:pPr>
            <a:endParaRPr lang="en-US" sz="5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Hologram</a:t>
            </a:r>
          </a:p>
          <a:p>
            <a:pPr lvl="1">
              <a:buClr>
                <a:srgbClr val="FF0000"/>
              </a:buClr>
            </a:pPr>
            <a:endParaRPr lang="en-US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91000"/>
            <a:ext cx="24384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08" y="4191001"/>
            <a:ext cx="2500514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304800"/>
            <a:ext cx="9312564" cy="6858000"/>
          </a:xfrm>
          <a:prstGeom prst="flowChartProcess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1061" y="762000"/>
            <a:ext cx="9141503" cy="396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33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8405" y="240268"/>
            <a:ext cx="434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COSMETICS NOTIFICATION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43911" y="659639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700" i="1" dirty="0" smtClean="0">
                <a:solidFill>
                  <a:srgbClr val="0070C0"/>
                </a:solidFill>
                <a:latin typeface="Arial Narrow" pitchFamily="34" charset="0"/>
              </a:rPr>
              <a:t>member  of</a:t>
            </a:r>
            <a:endParaRPr lang="en-MY" sz="7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FFA"/>
              </a:clrFrom>
              <a:clrTo>
                <a:srgbClr val="F9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47" y="6241649"/>
            <a:ext cx="441341" cy="441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3" y="6093296"/>
            <a:ext cx="1380873" cy="8287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30777" y="1388745"/>
            <a:ext cx="83376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b="1" dirty="0" smtClean="0">
                <a:latin typeface="arial"/>
              </a:rPr>
              <a:t>THE PROCESS</a:t>
            </a:r>
          </a:p>
          <a:p>
            <a:pPr>
              <a:buClr>
                <a:srgbClr val="FF0000"/>
              </a:buClr>
            </a:pPr>
            <a:endParaRPr lang="en-US" sz="14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ASEAN Harmonization completed – 10% country specific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/>
              </a:rPr>
              <a:t>p</a:t>
            </a:r>
            <a:r>
              <a:rPr lang="en-US" dirty="0" smtClean="0">
                <a:latin typeface="arial"/>
              </a:rPr>
              <a:t>arallel import restrictions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/>
              </a:rPr>
              <a:t>d</a:t>
            </a:r>
            <a:r>
              <a:rPr lang="en-US" dirty="0" smtClean="0">
                <a:latin typeface="arial"/>
              </a:rPr>
              <a:t>eclaration of animal derivative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/>
              </a:rPr>
              <a:t>Certification of Analysis</a:t>
            </a:r>
          </a:p>
          <a:p>
            <a:pPr>
              <a:buClr>
                <a:srgbClr val="FF0000"/>
              </a:buClr>
            </a:pPr>
            <a:endParaRPr lang="en-US" sz="12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Post Market Surveillance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Online Registration</a:t>
            </a:r>
          </a:p>
          <a:p>
            <a:pPr>
              <a:buClr>
                <a:srgbClr val="FF0000"/>
              </a:buClr>
            </a:pPr>
            <a:endParaRPr lang="en-US" sz="1200" dirty="0" smtClean="0">
              <a:latin typeface="arial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</a:rPr>
              <a:t>Notification serves as the import license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600" dirty="0" smtClean="0">
              <a:latin typeface="arial"/>
            </a:endParaRPr>
          </a:p>
          <a:p>
            <a:pPr lvl="1">
              <a:buClr>
                <a:srgbClr val="FF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1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95400" y="-685800"/>
            <a:ext cx="11582400" cy="7883092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15699" r="8494" b="12688"/>
          <a:stretch/>
        </p:blipFill>
        <p:spPr>
          <a:xfrm>
            <a:off x="3124200" y="1772814"/>
            <a:ext cx="3429000" cy="29658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340599" y="6536377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700" i="1" dirty="0" smtClean="0">
                <a:solidFill>
                  <a:srgbClr val="0070C0"/>
                </a:solidFill>
                <a:latin typeface="Arial Narrow" pitchFamily="34" charset="0"/>
              </a:rPr>
              <a:t>member  of</a:t>
            </a:r>
            <a:endParaRPr lang="en-MY" sz="7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35" y="6181636"/>
            <a:ext cx="441341" cy="441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3" y="6093296"/>
            <a:ext cx="1380873" cy="8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8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FFFFFF"/>
      </a:accent3>
      <a:accent4>
        <a:srgbClr val="FFC000"/>
      </a:accent4>
      <a:accent5>
        <a:srgbClr val="002060"/>
      </a:accent5>
      <a:accent6>
        <a:srgbClr val="6DAA2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Custom 485">
      <a:dk1>
        <a:sysClr val="windowText" lastClr="000000"/>
      </a:dk1>
      <a:lt1>
        <a:sysClr val="window" lastClr="FFFFFF"/>
      </a:lt1>
      <a:dk2>
        <a:srgbClr val="FF0000"/>
      </a:dk2>
      <a:lt2>
        <a:srgbClr val="99CC00"/>
      </a:lt2>
      <a:accent1>
        <a:srgbClr val="00B0F0"/>
      </a:accent1>
      <a:accent2>
        <a:srgbClr val="0070C0"/>
      </a:accent2>
      <a:accent3>
        <a:srgbClr val="FFFF00"/>
      </a:accent3>
      <a:accent4>
        <a:srgbClr val="000000"/>
      </a:accent4>
      <a:accent5>
        <a:srgbClr val="FFFFFF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177</Words>
  <Application>Microsoft Office PowerPoint</Application>
  <PresentationFormat>On-screen Show (4:3)</PresentationFormat>
  <Paragraphs>81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2_Office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126</cp:revision>
  <dcterms:created xsi:type="dcterms:W3CDTF">2016-11-19T07:46:52Z</dcterms:created>
  <dcterms:modified xsi:type="dcterms:W3CDTF">2016-11-27T14:13:21Z</dcterms:modified>
</cp:coreProperties>
</file>